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3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1" r:id="rId27"/>
    <p:sldId id="622" r:id="rId28"/>
    <p:sldId id="623" r:id="rId29"/>
    <p:sldId id="624" r:id="rId30"/>
    <p:sldId id="625" r:id="rId31"/>
    <p:sldId id="626" r:id="rId32"/>
    <p:sldId id="638" r:id="rId33"/>
    <p:sldId id="573" r:id="rId34"/>
    <p:sldId id="572" r:id="rId35"/>
    <p:sldId id="585" r:id="rId36"/>
    <p:sldId id="586" r:id="rId37"/>
    <p:sldId id="587" r:id="rId38"/>
    <p:sldId id="588" r:id="rId39"/>
    <p:sldId id="589" r:id="rId40"/>
    <p:sldId id="590" r:id="rId41"/>
    <p:sldId id="642" r:id="rId42"/>
    <p:sldId id="646" r:id="rId43"/>
    <p:sldId id="647" r:id="rId44"/>
    <p:sldId id="650" r:id="rId45"/>
    <p:sldId id="644" r:id="rId46"/>
    <p:sldId id="814" r:id="rId47"/>
    <p:sldId id="815" r:id="rId48"/>
    <p:sldId id="816" r:id="rId49"/>
    <p:sldId id="817" r:id="rId50"/>
    <p:sldId id="649" r:id="rId51"/>
    <p:sldId id="818" r:id="rId52"/>
    <p:sldId id="819" r:id="rId53"/>
    <p:sldId id="820" r:id="rId54"/>
    <p:sldId id="821" r:id="rId55"/>
    <p:sldId id="822" r:id="rId56"/>
    <p:sldId id="823" r:id="rId57"/>
    <p:sldId id="824" r:id="rId58"/>
    <p:sldId id="645" r:id="rId59"/>
    <p:sldId id="563" r:id="rId60"/>
    <p:sldId id="564" r:id="rId61"/>
    <p:sldId id="565" r:id="rId62"/>
    <p:sldId id="653" r:id="rId63"/>
    <p:sldId id="651" r:id="rId64"/>
    <p:sldId id="652" r:id="rId65"/>
    <p:sldId id="567" r:id="rId66"/>
    <p:sldId id="568" r:id="rId67"/>
    <p:sldId id="569" r:id="rId68"/>
    <p:sldId id="570" r:id="rId69"/>
    <p:sldId id="571" r:id="rId70"/>
    <p:sldId id="654" r:id="rId71"/>
    <p:sldId id="655" r:id="rId72"/>
    <p:sldId id="656" r:id="rId73"/>
    <p:sldId id="657" r:id="rId74"/>
    <p:sldId id="658" r:id="rId75"/>
    <p:sldId id="659" r:id="rId76"/>
    <p:sldId id="660" r:id="rId77"/>
    <p:sldId id="661" r:id="rId78"/>
    <p:sldId id="813" r:id="rId79"/>
    <p:sldId id="664" r:id="rId80"/>
    <p:sldId id="662" r:id="rId81"/>
    <p:sldId id="667" r:id="rId82"/>
    <p:sldId id="668" r:id="rId83"/>
    <p:sldId id="669" r:id="rId84"/>
    <p:sldId id="825" r:id="rId85"/>
    <p:sldId id="671" r:id="rId86"/>
    <p:sldId id="672" r:id="rId87"/>
    <p:sldId id="673" r:id="rId88"/>
    <p:sldId id="674" r:id="rId89"/>
    <p:sldId id="675" r:id="rId90"/>
    <p:sldId id="665" r:id="rId91"/>
    <p:sldId id="676" r:id="rId92"/>
    <p:sldId id="677" r:id="rId93"/>
    <p:sldId id="678" r:id="rId94"/>
    <p:sldId id="680" r:id="rId95"/>
    <p:sldId id="826" r:id="rId96"/>
    <p:sldId id="827" r:id="rId97"/>
    <p:sldId id="682" r:id="rId98"/>
    <p:sldId id="683" r:id="rId99"/>
    <p:sldId id="684" r:id="rId100"/>
    <p:sldId id="828" r:id="rId101"/>
    <p:sldId id="666" r:id="rId102"/>
    <p:sldId id="686" r:id="rId103"/>
    <p:sldId id="695" r:id="rId104"/>
    <p:sldId id="696" r:id="rId105"/>
    <p:sldId id="697" r:id="rId106"/>
    <p:sldId id="687" r:id="rId107"/>
    <p:sldId id="688" r:id="rId108"/>
    <p:sldId id="689" r:id="rId109"/>
    <p:sldId id="690" r:id="rId110"/>
    <p:sldId id="691" r:id="rId111"/>
    <p:sldId id="692" r:id="rId112"/>
    <p:sldId id="693" r:id="rId113"/>
    <p:sldId id="698" r:id="rId114"/>
    <p:sldId id="699" r:id="rId115"/>
    <p:sldId id="700" r:id="rId116"/>
    <p:sldId id="701" r:id="rId117"/>
    <p:sldId id="702" r:id="rId118"/>
    <p:sldId id="703" r:id="rId119"/>
    <p:sldId id="704" r:id="rId120"/>
    <p:sldId id="709" r:id="rId121"/>
    <p:sldId id="710" r:id="rId122"/>
    <p:sldId id="711" r:id="rId123"/>
    <p:sldId id="829" r:id="rId124"/>
    <p:sldId id="830" r:id="rId125"/>
    <p:sldId id="705" r:id="rId126"/>
    <p:sldId id="831" r:id="rId127"/>
    <p:sldId id="832" r:id="rId128"/>
    <p:sldId id="833" r:id="rId129"/>
    <p:sldId id="834" r:id="rId130"/>
    <p:sldId id="835" r:id="rId131"/>
    <p:sldId id="836" r:id="rId132"/>
    <p:sldId id="837" r:id="rId133"/>
    <p:sldId id="838" r:id="rId134"/>
    <p:sldId id="839" r:id="rId135"/>
    <p:sldId id="840" r:id="rId136"/>
    <p:sldId id="841" r:id="rId137"/>
    <p:sldId id="706" r:id="rId138"/>
    <p:sldId id="730" r:id="rId139"/>
    <p:sldId id="731" r:id="rId140"/>
    <p:sldId id="732" r:id="rId141"/>
    <p:sldId id="733" r:id="rId142"/>
    <p:sldId id="734" r:id="rId143"/>
    <p:sldId id="735" r:id="rId144"/>
    <p:sldId id="736" r:id="rId145"/>
    <p:sldId id="737" r:id="rId146"/>
    <p:sldId id="738" r:id="rId147"/>
    <p:sldId id="739" r:id="rId148"/>
    <p:sldId id="740" r:id="rId149"/>
    <p:sldId id="741" r:id="rId150"/>
    <p:sldId id="742" r:id="rId151"/>
    <p:sldId id="743" r:id="rId152"/>
    <p:sldId id="744" r:id="rId153"/>
    <p:sldId id="745" r:id="rId154"/>
    <p:sldId id="746" r:id="rId155"/>
    <p:sldId id="758" r:id="rId156"/>
    <p:sldId id="842" r:id="rId157"/>
    <p:sldId id="843" r:id="rId158"/>
    <p:sldId id="844" r:id="rId159"/>
    <p:sldId id="845" r:id="rId160"/>
    <p:sldId id="846" r:id="rId161"/>
    <p:sldId id="847" r:id="rId162"/>
    <p:sldId id="848" r:id="rId163"/>
    <p:sldId id="849" r:id="rId164"/>
    <p:sldId id="850" r:id="rId165"/>
    <p:sldId id="851" r:id="rId166"/>
    <p:sldId id="852" r:id="rId167"/>
    <p:sldId id="853" r:id="rId168"/>
    <p:sldId id="854" r:id="rId169"/>
    <p:sldId id="759" r:id="rId170"/>
    <p:sldId id="765" r:id="rId171"/>
    <p:sldId id="766" r:id="rId172"/>
    <p:sldId id="767" r:id="rId173"/>
    <p:sldId id="855" r:id="rId174"/>
    <p:sldId id="769" r:id="rId175"/>
    <p:sldId id="770" r:id="rId176"/>
    <p:sldId id="771" r:id="rId177"/>
    <p:sldId id="772" r:id="rId178"/>
    <p:sldId id="773" r:id="rId179"/>
    <p:sldId id="760" r:id="rId180"/>
    <p:sldId id="774" r:id="rId181"/>
    <p:sldId id="775" r:id="rId182"/>
    <p:sldId id="776" r:id="rId183"/>
    <p:sldId id="777" r:id="rId184"/>
    <p:sldId id="778" r:id="rId185"/>
    <p:sldId id="779" r:id="rId186"/>
    <p:sldId id="780" r:id="rId187"/>
    <p:sldId id="781" r:id="rId188"/>
    <p:sldId id="782" r:id="rId189"/>
    <p:sldId id="783" r:id="rId190"/>
    <p:sldId id="784" r:id="rId191"/>
    <p:sldId id="785" r:id="rId192"/>
    <p:sldId id="786" r:id="rId193"/>
    <p:sldId id="787" r:id="rId194"/>
    <p:sldId id="788" r:id="rId195"/>
    <p:sldId id="789" r:id="rId196"/>
    <p:sldId id="790" r:id="rId197"/>
    <p:sldId id="803" r:id="rId198"/>
    <p:sldId id="551" r:id="rId199"/>
    <p:sldId id="552" r:id="rId200"/>
    <p:sldId id="553" r:id="rId201"/>
    <p:sldId id="792" r:id="rId202"/>
    <p:sldId id="793" r:id="rId203"/>
    <p:sldId id="794" r:id="rId204"/>
    <p:sldId id="795" r:id="rId205"/>
    <p:sldId id="796" r:id="rId206"/>
    <p:sldId id="797" r:id="rId207"/>
    <p:sldId id="798" r:id="rId208"/>
    <p:sldId id="799" r:id="rId209"/>
    <p:sldId id="800" r:id="rId210"/>
    <p:sldId id="801" r:id="rId211"/>
    <p:sldId id="802" r:id="rId212"/>
    <p:sldId id="804" r:id="rId213"/>
    <p:sldId id="421" r:id="rId214"/>
    <p:sldId id="806" r:id="rId215"/>
    <p:sldId id="807" r:id="rId216"/>
    <p:sldId id="808" r:id="rId217"/>
    <p:sldId id="805" r:id="rId218"/>
    <p:sldId id="809" r:id="rId219"/>
    <p:sldId id="810" r:id="rId220"/>
    <p:sldId id="811" r:id="rId221"/>
    <p:sldId id="856" r:id="rId2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4-3-view_item-1-41af0d2fb4574ccb9691842e63e5a4be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5-1-add_to_cart-371d37b348ac448b890b63f3a7548ed2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5-3-add_to_cart-46c6775195ca4f7b86a33161c7e44050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95222af97a63478e809f4288cfb0ec11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95222af97a63478e809f4288cfb0ec11" TargetMode="Externa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5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6-1-purchase-95222af97a63478e809f4288cfb0ec11" TargetMode="Externa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mong.com/@%EA%B5%AC%EA%B8%80%EC%95%A0%EB%84%90%EB%A6%AC%ED%8B%B1%EC%8A%A4" TargetMode="External"/><Relationship Id="rId4" Type="http://schemas.openxmlformats.org/officeDocument/2006/relationships/hyperlink" Target="mailto:xodud2972@gmail.co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97.xml"/><Relationship Id="rId3" Type="http://schemas.openxmlformats.org/officeDocument/2006/relationships/slide" Target="slide41.xml"/><Relationship Id="rId7" Type="http://schemas.openxmlformats.org/officeDocument/2006/relationships/slide" Target="slide155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5.xml"/><Relationship Id="rId5" Type="http://schemas.openxmlformats.org/officeDocument/2006/relationships/slide" Target="slide79.xml"/><Relationship Id="rId4" Type="http://schemas.openxmlformats.org/officeDocument/2006/relationships/slide" Target="slide7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ary-crabapple-1b0.notion.site/4-1-view_item-1-9048d23398be4f7883a23291c527bdf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9EBA6356-0A59-52C5-2274-0B2BA232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" y="1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7819" y="757884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</a:t>
            </a:r>
            <a:br>
              <a:rPr lang="en-US" altLang="ko-KR" sz="36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가이드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401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없는 경우 계정만들기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" y="104642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60" y="4476064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570799" y="42604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1" y="4663441"/>
            <a:ext cx="913518" cy="7647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565566" y="44926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48104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244591"/>
            <a:ext cx="1809580" cy="37391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2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1" y="1237647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D55FB3-CBFE-EB5D-1F2F-0BED9490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0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4597392" y="17344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8" y="1820643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3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" y="89322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7" y="4996106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332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소스코드를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 “새탭에서 링크 열기” 를 클릭하여 접속 후 보이는 회색 박스 우측싱단에 에  “복사＂버튼을 눌러 코드를 복사합니다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https://wary-crabapple-1b0.notion.site/4-3-view_item-1-41af0d2fb4574ccb9691842e63e5a4be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[dataLayer]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7559" y="22165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20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2713174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4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3857559" y="37580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1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5" y="22723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5" y="238344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0" y="37212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3" y="393174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3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5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986283" y="19922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5" y="2202695"/>
            <a:ext cx="3359735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3" y="1842342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5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2320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6" y="3707476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855906" y="35122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9" y="2282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1" y="2492678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8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556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7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0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02121" y="3473620"/>
            <a:ext cx="1500411" cy="1883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933165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5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7205437" y="34098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5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19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86750" y="18079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3734968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7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3825099" y="41770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825099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(view_item)”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3" y="201058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70125" y="19575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[ecommerce]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661894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5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8541490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27" y="2200053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959005" y="1989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F229CE-E73B-27DA-A9AF-1398673A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0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148837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13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77" y="3009207"/>
            <a:ext cx="1919359" cy="15212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874808" y="28140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1" y="4733951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282430" y="45720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44BDB-E202-3575-2596-B696D498A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163188" y="3447862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2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2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736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4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1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" y="8772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1113973"/>
            <a:ext cx="2690886" cy="2710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링크에 있는 소스코드를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 “새탭에서 링크 열기” 를 클릭하여 접속 후 보이는 회색 박스 우측싱단에 에  “복사＂버튼을 눌러 코드를 복사합니다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https://wary-crabapple-1b0.notion.site/5-1-add_to_cart-371d37b348ac448b890b63f3a7548ed2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8" y="2354102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8517409" y="114104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71" y="1252172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8805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8" y="3991655"/>
            <a:ext cx="2658171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" y="5827781"/>
            <a:ext cx="3799209" cy="12782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3440" y="2539031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567538" y="23905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1253370"/>
            <a:ext cx="875759" cy="2603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28315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50AF7B-6137-06E0-0A1C-56A26803D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0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9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4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70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84789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0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03266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5" y="33816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6" y="3492767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1363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664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56865" y="27263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66826" y="2837446"/>
            <a:ext cx="1259554" cy="11478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03266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37579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67" y="2968493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1" y="2759827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726438" y="263122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67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4291935" y="47468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439544" y="49818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9505" y="5092967"/>
            <a:ext cx="4757135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3270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86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정규식 내용은 아래 내용을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쇼핑하기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확인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3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4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74183" y="27904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638987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9" y="1272872"/>
            <a:ext cx="1025234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타원 19"/>
          <p:cNvSpPr/>
          <p:nvPr/>
        </p:nvSpPr>
        <p:spPr>
          <a:xfrm>
            <a:off x="8491147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8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9" y="2875546"/>
            <a:ext cx="1174613" cy="224201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084144" y="2880309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1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4" y="24992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6" y="261035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4558599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70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0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5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00205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40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6" y="1267432"/>
            <a:ext cx="18646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772062" y="21993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3" y="2310506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8554306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3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7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4" y="2294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40589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2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948104" y="26691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2780295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70"/>
            <a:ext cx="875759" cy="2603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1F00B5-CFA0-D7FA-990C-4D7DFCED8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2800" y="2959641"/>
            <a:ext cx="81864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2" y="17344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8" y="1820643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3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1197426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24006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46" y="3670300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6"/>
            <a:ext cx="1952610" cy="106379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916371" y="27144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4283623" y="39632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7" y="4996106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4" y="89442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1"/>
            <a:ext cx="2690886" cy="311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en-US" altLang="ko-KR" sz="100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링크에 있는 소스코드를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 “새탭에서 링크 열기” 를 클릭하여 접속 후 보이는 회색 박스 우측싱단에 에  “복사＂버튼을 눌러 코드를 복사합니다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https://wary-crabapple-1b0.notion.site/5-3-add_to_cart-46c6775195ca4f7b86a33161c7e44050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[dataLayer]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9" y="21767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9" y="2310731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2713174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4" y="1267432"/>
            <a:ext cx="14659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3788979" y="375491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3866039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1" y="26447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5" y="2886192"/>
            <a:ext cx="6841615" cy="16024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8" y="36956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80" y="390611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3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5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5" y="22778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5" y="2413153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3" y="1842342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5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9" y="2282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1" y="2492678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8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48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710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add_to_cart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7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0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3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933165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5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7205437" y="34098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9" y="2059072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86750" y="2006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82134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5" y="3517133"/>
            <a:ext cx="615142" cy="11199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1" y="419362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4282430" y="40316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2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2891768" y="350052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214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68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7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3825099" y="417706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825099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3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70125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[ecommerce]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661894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5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8541490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4" y="2407873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950692" y="21974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4" y="2828788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950692" y="26183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86649-C414-E13E-545D-3B78BD45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" y="82024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2" y="30599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98669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32" y="4232704"/>
            <a:ext cx="4478818" cy="2046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9" y="1186980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266" y="121676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11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4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300681"/>
            <a:ext cx="898522" cy="2454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315543"/>
            <a:ext cx="213727" cy="1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1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9275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13416" y="737115"/>
            <a:ext cx="2690886" cy="301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아래 링크에 있는 소스코드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상품배열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https://wary-crabapple-1b0.notion.site/6-1-purchase-95222af97a63478e809f4288cfb0ec11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[GA4]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8517409" y="114104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71" y="1252172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424" y="2379189"/>
            <a:ext cx="3679346" cy="150809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8" y="2354102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7460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9" y="474251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321031" y="458056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" y="7962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6" y="410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08475" y="31950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6" y="3306183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5" y="4390237"/>
            <a:ext cx="4478818" cy="20466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166377" y="421489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96" y="1163835"/>
            <a:ext cx="875759" cy="26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955" y="119362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" y="87410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0" y="15380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1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1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2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58080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8"/>
            <a:ext cx="2690886" cy="3325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아래 링크에 있는 소스코드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결제금액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)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https://wary-crabapple-1b0.notion.site/6-1-purchase-95222af97a63478e809f4288cfb0ec11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7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62182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62" y="2419159"/>
            <a:ext cx="3710722" cy="1498087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" y="796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6" y="44362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7" y="454740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4608475" y="31950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6" y="3306183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96" y="1162189"/>
            <a:ext cx="875759" cy="26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55" y="1191975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0" y="15380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1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1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2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3128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332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아래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링크에 있는 소스코드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번 주문번호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https://wary-crabapple-1b0.notion.site/6-1-purchase-95222af97a63478e809f4288cfb0ec11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7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62182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1176" y="453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1136" y="4644896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1" y="2560476"/>
            <a:ext cx="583898" cy="2159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565929" y="24242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1253370"/>
            <a:ext cx="875759" cy="2603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283156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EC267-414F-55C4-F61D-2AF75060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89146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1" y="4992052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6"/>
            <a:ext cx="0" cy="298427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9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4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0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5" y="262518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6" y="2736309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86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/order/order_end.php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3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4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74183" y="27904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5" y="2884087"/>
            <a:ext cx="3282879" cy="163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2638987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9" y="1272872"/>
            <a:ext cx="1025234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타원 19"/>
          <p:cNvSpPr/>
          <p:nvPr/>
        </p:nvSpPr>
        <p:spPr>
          <a:xfrm>
            <a:off x="8491147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8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38900" y="2884088"/>
            <a:ext cx="928123" cy="16391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81" y="2918148"/>
            <a:ext cx="807984" cy="1106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1" y="1228205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38" y="1262518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4" y="28566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6" y="2967800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4558599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0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5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40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6" y="1267432"/>
            <a:ext cx="186468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71816" y="2294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8" y="2405771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8554306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3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7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4" y="25026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61375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2" y="2405892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948104" y="30266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3137790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B4DB7E-24B7-5FDD-0E05-419B1DB8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121995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9974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7" y="4143999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791489" y="398204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7" y="5203332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041169" y="504137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2" y="17344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8" y="1820643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3" y="1582480"/>
            <a:ext cx="3945951" cy="12022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7" y="4996106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378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"purchase",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"value":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  <a:b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[dataLayer]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9" y="229823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9" y="2432221"/>
            <a:ext cx="3701742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2713174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4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3827079" y="42907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1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1" y="2865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5" y="310665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65201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8" y="3737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80" y="3947678"/>
            <a:ext cx="4033131" cy="104827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3" y="123928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338105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5" y="24357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5" y="2571095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3" y="1842342"/>
            <a:ext cx="542002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6" y="1595865"/>
            <a:ext cx="3974878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9" y="2282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1" y="2492678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6" y="2404008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(google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8" y="3569543"/>
            <a:ext cx="520242" cy="18781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985452" y="33372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CA52C-7F78-DFED-9FFB-C052EA58A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3812" t="32788" r="61584" b="64874"/>
          <a:stretch/>
        </p:blipFill>
        <p:spPr>
          <a:xfrm>
            <a:off x="3239388" y="2662767"/>
            <a:ext cx="430913" cy="1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556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items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7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60" y="2764071"/>
            <a:ext cx="1450652" cy="3033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3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933165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6" y="3462895"/>
            <a:ext cx="235682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7205437" y="34098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9" y="1876192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86750" y="1823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0358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69" y="306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7" y="3119172"/>
            <a:ext cx="4017945" cy="13863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5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7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3825099" y="3262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7" y="4609405"/>
            <a:ext cx="3961232" cy="12011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825099" y="44230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3" y="2351404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70125" y="229838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[ecommerce] GA4-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9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661894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5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8541490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24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4" y="2596780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950692" y="238632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4" y="3237899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950692" y="3027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845E98-6EED-1BCD-A56E-F840C5403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146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366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sz="2800"/>
              <a:t>7-1)</a:t>
            </a:r>
            <a:r>
              <a:rPr lang="en-US" altLang="ko-KR" sz="2800"/>
              <a:t> GTM </a:t>
            </a:r>
            <a:r>
              <a:rPr lang="ko-KR" altLang="en-US" sz="2800"/>
              <a:t>미리보기 기능 사용하여 디버깅하기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70" y="1544429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4" y="1358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101963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478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83034"/>
            <a:ext cx="1057543" cy="37070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17" y="3845354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1" y="33795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80" y="37363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413576" y="3622911"/>
            <a:ext cx="2038025" cy="45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2" y="3392076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해당 </a:t>
            </a:r>
            <a:r>
              <a:rPr lang="en-US" altLang="ko-KR" sz="1200"/>
              <a:t>URL </a:t>
            </a:r>
            <a:r>
              <a:rPr lang="ko-KR" altLang="en-US" sz="1200"/>
              <a:t>입력란에는 </a:t>
            </a:r>
            <a:r>
              <a:rPr lang="en-US" altLang="ko-KR" sz="1200"/>
              <a:t>GTM</a:t>
            </a:r>
            <a:r>
              <a:rPr lang="ko-KR" altLang="en-US" sz="1200"/>
              <a:t>을 설치한</a:t>
            </a:r>
            <a:endParaRPr lang="en-US" altLang="ko-KR" sz="1200"/>
          </a:p>
          <a:p>
            <a:r>
              <a:rPr lang="ko-KR" altLang="en-US" sz="1200"/>
              <a:t>웹사이트 </a:t>
            </a:r>
            <a:r>
              <a:rPr lang="en-US" altLang="ko-KR" sz="1200"/>
              <a:t>URL</a:t>
            </a:r>
            <a:r>
              <a:rPr lang="ko-KR" altLang="en-US" sz="1200"/>
              <a:t>입력합니다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16C73-34CD-D7E5-BCF9-C6BE0185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2333" y="3075057"/>
            <a:ext cx="642733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6" y="2788146"/>
            <a:ext cx="570119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683721" y="25558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9048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2248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39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5"/>
            <a:ext cx="1188720" cy="228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1" y="1327179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0" y="80154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2" y="80154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7" y="122387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632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59" y="2674162"/>
            <a:ext cx="3524132" cy="155701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5" y="26023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5" y="3824357"/>
            <a:ext cx="622990" cy="2405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79" y="371000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3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 </a:t>
            </a:r>
            <a:r>
              <a:rPr lang="en-US" altLang="ko-KR" sz="2800"/>
              <a:t>(</a:t>
            </a:r>
            <a:r>
              <a:rPr lang="ko-KR" altLang="en-US" sz="280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486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모든 이벤트를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하나의 아이템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Variable name &amp; type return type, value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 소스코드에서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에러가 있으면 표시합니다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296" y="2335338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60" y="233533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6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49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6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49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27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5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3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69"/>
            <a:ext cx="2690886" cy="1478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2" y="2086486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1" y="197213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6"/>
            <a:ext cx="1545865" cy="5576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0" y="2711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37" y="2772286"/>
            <a:ext cx="2278684" cy="1918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1" y="27524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99997" y="3185161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27" y="313168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9" y="87485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9" y="1172086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3" y="105773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1" y="1859329"/>
            <a:ext cx="2453641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65" y="174498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632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3" y="1347347"/>
            <a:ext cx="1076129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5" y="123299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478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5" y="2071907"/>
            <a:ext cx="1176185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8"/>
            <a:ext cx="1630681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66" y="28757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" y="2051639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8560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0" y="3296583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27" y="320903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758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2" cy="350459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117561" y="14835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“value”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6" y="1688288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48" y="151319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9501115" y="1292369"/>
            <a:ext cx="2690886" cy="194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6" y="2930347"/>
            <a:ext cx="3337175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4" y="293461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D47503-805B-E602-191A-7BA4E870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5" y="2959641"/>
            <a:ext cx="36695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95080" y="1500491"/>
            <a:ext cx="408942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1" y="13253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1280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31" y="1205520"/>
            <a:ext cx="428631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2" y="103042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8028" y="3690017"/>
            <a:ext cx="428631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26990" y="35149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70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02743" y="1230458"/>
            <a:ext cx="364901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91705" y="105536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EDEC93-5C77-EEB0-046C-FB06539D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05" y="2959641"/>
            <a:ext cx="36695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3058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6" y="1727089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1" y="16248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50" y="1224790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48"/>
            <a:ext cx="436251" cy="1484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2" y="153674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5" y="1267651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" y="96420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40" y="2247820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88484" y="201554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4"/>
            <a:ext cx="415822" cy="2215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246919" y="538220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65FD66-EB18-6484-B6A4-62FA698FE3E7}"/>
              </a:ext>
            </a:extLst>
          </p:cNvPr>
          <p:cNvSpPr/>
          <p:nvPr/>
        </p:nvSpPr>
        <p:spPr>
          <a:xfrm>
            <a:off x="542420" y="2499072"/>
            <a:ext cx="308645" cy="13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3280E-C22B-78DF-0517-90CCD0F6CB0A}"/>
              </a:ext>
            </a:extLst>
          </p:cNvPr>
          <p:cNvSpPr txBox="1"/>
          <p:nvPr/>
        </p:nvSpPr>
        <p:spPr>
          <a:xfrm>
            <a:off x="500853" y="2475321"/>
            <a:ext cx="1965255" cy="184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1"/>
              <a:t>브랜드 이름 </a:t>
            </a:r>
            <a:r>
              <a:rPr lang="en-US" altLang="ko-KR" sz="601"/>
              <a:t>or </a:t>
            </a:r>
            <a:r>
              <a:rPr lang="ko-KR" altLang="en-US" sz="601"/>
              <a:t>회사명</a:t>
            </a: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cxnSp>
        <p:nvCxnSpPr>
          <p:cNvPr id="7" name="직선 연결선 6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5" y="1292370"/>
            <a:ext cx="2690886" cy="20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31" y="1205520"/>
            <a:ext cx="428631" cy="21508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2" y="103042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5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70" y="3936889"/>
            <a:ext cx="1403991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1" y="37617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29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50" y="1255270"/>
            <a:ext cx="777662" cy="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w Adswerve Overview Guide: Master the Basics of Google Analytics 4 (GA4)  for Web - Adswerve">
            <a:extLst>
              <a:ext uri="{FF2B5EF4-FFF2-40B4-BE49-F238E27FC236}">
                <a16:creationId xmlns:a16="http://schemas.microsoft.com/office/drawing/2014/main" id="{EEB7E812-C228-1FC4-8BCA-1ED15D86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6107542"/>
            <a:ext cx="12192000" cy="750463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538" y="374541"/>
            <a:ext cx="3365024" cy="22621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lang="en-US" altLang="ko-KR" sz="36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</a:t>
            </a:r>
            <a:br>
              <a:rPr lang="en-US" altLang="ko-KR" sz="36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 전자상거래 설치 가이드</a:t>
            </a:r>
            <a: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000" spc="-30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sz="1399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 i e w _ i t e m   &amp;   a d d _ t o _ c a r t  &amp;  p u r c h a s e </a:t>
            </a:r>
            <a:r>
              <a:rPr lang="en-US" altLang="ko-KR" sz="2000" spc="-30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500" spc="-30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753" y="6205770"/>
            <a:ext cx="11092530" cy="5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 지적재산이므로 어떠한 경우에도 공식적인 허가없이 이 문서의 일부 또는 전체를 변경하여 복제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999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2587" y="5165870"/>
            <a:ext cx="118494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4"/>
              </a:rPr>
              <a:t>xodud2972@gmail.com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Kmong		</a:t>
            </a:r>
            <a:r>
              <a:rPr lang="en-US" altLang="ko-KR" sz="999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https://kmong.com/@%EA%B5%AC%EA%B8%80%EC%95%A0%EB%84%90%EB%A6%AC%ED%8B%B1%EC%8A%A4#</a:t>
            </a:r>
            <a:endParaRPr lang="en-US" altLang="ko-KR" sz="999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90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" y="98083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40" y="2887899"/>
            <a:ext cx="2352686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88484" y="265562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5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230292" y="41426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2BE0F7-7D3B-DD96-E576-CBC5F10756F8}"/>
              </a:ext>
            </a:extLst>
          </p:cNvPr>
          <p:cNvSpPr/>
          <p:nvPr/>
        </p:nvSpPr>
        <p:spPr>
          <a:xfrm>
            <a:off x="525794" y="3029108"/>
            <a:ext cx="717157" cy="12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E77A4-9D4D-E615-FD3B-325C74F2E8FF}"/>
              </a:ext>
            </a:extLst>
          </p:cNvPr>
          <p:cNvSpPr txBox="1"/>
          <p:nvPr/>
        </p:nvSpPr>
        <p:spPr>
          <a:xfrm>
            <a:off x="484230" y="3005357"/>
            <a:ext cx="2128343" cy="184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1"/>
              <a:t>홈페이지 이름</a:t>
            </a:r>
            <a:r>
              <a:rPr lang="en-US" altLang="ko-KR" sz="601"/>
              <a:t>/</a:t>
            </a:r>
            <a:r>
              <a:rPr lang="ko-KR" altLang="en-US" sz="601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" y="98083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55231" y="538951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" y="96420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6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287100" y="441354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2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011681" y="3009208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1766057" y="295932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1"/>
            <a:ext cx="2690886" cy="69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751326" y="1886990"/>
            <a:ext cx="6018601" cy="3740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497389" y="181416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78"/>
            <a:ext cx="681833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2640982" y="296111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1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693137" y="1208650"/>
            <a:ext cx="282818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582794" y="95975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772401" y="2222803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7643489" y="19739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7" y="1225274"/>
            <a:ext cx="282818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2009217" y="97637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/>
              <a:t>목차</a:t>
            </a:r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247802" y="886361"/>
            <a:ext cx="5010000" cy="4462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#GA4/GTM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2" action="ppaction://hlinksldjump"/>
              </a:rPr>
              <a:t>계정 생성하기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#GTM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추적코드 설치 및 기본 셋팅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GoogleTagManger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정상설치여부 확인하기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67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상품조회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(view_item)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장바구니 추가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구매완료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디버깅 및 적용하기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 미리보기 기능 사용하여 디버깅하기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1572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280173" y="137556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16383" y="1230285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3" y="2308033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9" y="2438535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20" y="2876865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부분은 </a:t>
            </a:r>
            <a:r>
              <a:rPr lang="en-US" altLang="ko-KR" sz="1100"/>
              <a:t>GA4</a:t>
            </a:r>
            <a:r>
              <a:rPr lang="ko-KR" altLang="en-US" sz="1100"/>
              <a:t>에서 제공한 고유한 코드입니다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따라서 가이드에서 보여지는 코드와 동일하지 않습니다</a:t>
            </a:r>
            <a:r>
              <a:rPr lang="en-US" altLang="ko-KR" sz="11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D38CE6-812E-6E33-2221-4F198184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2" y="2959641"/>
            <a:ext cx="425090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62" indent="-514362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구글태그매니저를 검색합니다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" y="104298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5" y="3230327"/>
            <a:ext cx="2209426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116234" y="30456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Tag Manger”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1" y="2448930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938301" y="22642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" y="99183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9" cy="2028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6683821" y="17405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9902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2" y="1950139"/>
            <a:ext cx="5609333" cy="40183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1745489" y="18583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115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227812" y="2485506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2007128" y="230727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1" y="3775931"/>
            <a:ext cx="2277687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2007128" y="359769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7" y="5700825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1935085" y="553090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7251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936183" y="1317309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8750962" y="152093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284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347753" y="2352052"/>
            <a:ext cx="2778729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149731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2"/>
            <a:ext cx="2778729" cy="3772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149731" y="30043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1899871"/>
            <a:ext cx="277263" cy="1663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5675799" y="17917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751ED-C662-B144-4BF0-727E5D98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8" y="2921170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653" y="1292369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B3364F-9C22-C56F-E621-BB56A9E3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065819" y="1577063"/>
            <a:ext cx="577670" cy="21017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6905598" y="142493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3927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복사하기 </a:t>
            </a:r>
            <a:r>
              <a:rPr lang="en-US" altLang="ko-KR" sz="2800" spc="-160">
                <a:solidFill>
                  <a:srgbClr val="000000"/>
                </a:solidFill>
              </a:rPr>
              <a:t>(</a:t>
            </a:r>
            <a:r>
              <a:rPr lang="ko-KR" altLang="en-US" sz="2800" spc="-160">
                <a:solidFill>
                  <a:srgbClr val="000000"/>
                </a:solidFill>
              </a:rPr>
              <a:t>완료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149731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1" y="30043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2391294"/>
            <a:ext cx="204367" cy="14905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5675799" y="228313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CC2556-0643-0ED9-0731-0F728208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9085" y="2767281"/>
            <a:ext cx="509383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제공하는 고도몰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방법은 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관리메뉴활용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 |       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편집기능 활용</a:t>
            </a:r>
            <a:endParaRPr lang="en-US" altLang="ko-KR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가지입니다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페이지 상황에 맞는 방법을 활용하여 설치하시길 바랍니다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629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4124A7-8FF0-34D0-72CC-E620E4680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5" y="2959641"/>
            <a:ext cx="611853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</a:p>
        </p:txBody>
      </p:sp>
    </p:spTree>
    <p:extLst>
      <p:ext uri="{BB962C8B-B14F-4D97-AF65-F5344CB8AC3E}">
        <p14:creationId xmlns:p14="http://schemas.microsoft.com/office/powerpoint/2010/main" val="3438522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상단에 기본설정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" y="1188720"/>
            <a:ext cx="9252091" cy="451381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7605" y="1425010"/>
            <a:ext cx="527537" cy="17103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-1" t="10129" r="86661" b="83610"/>
          <a:stretch/>
        </p:blipFill>
        <p:spPr>
          <a:xfrm>
            <a:off x="87607" y="1645921"/>
            <a:ext cx="1234118" cy="282633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7268" y="124991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54792" t="1097" r="35462" b="95808"/>
          <a:stretch/>
        </p:blipFill>
        <p:spPr>
          <a:xfrm>
            <a:off x="5181600" y="1238250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 접속했습니다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외부서비스 설정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외부서비스 설정 메뉴에 진입 후 우측에 외부스크립트 등록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" y="1205937"/>
            <a:ext cx="9282270" cy="4520490"/>
          </a:xfrm>
          <a:prstGeom prst="rect">
            <a:avLst/>
          </a:prstGeom>
          <a:ln w="28575"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138499" y="3555239"/>
            <a:ext cx="967094" cy="160551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611986" y="2750277"/>
            <a:ext cx="667836" cy="15086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7197" y="354796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39118" y="274110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70361" t="42835" r="23549" b="31421"/>
          <a:stretch/>
        </p:blipFill>
        <p:spPr>
          <a:xfrm>
            <a:off x="6633558" y="3142212"/>
            <a:ext cx="565266" cy="11637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213351" y="1238250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0497"/>
          <a:stretch/>
        </p:blipFill>
        <p:spPr>
          <a:xfrm>
            <a:off x="58255" y="1059205"/>
            <a:ext cx="9360000" cy="453781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632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외부 스크립트 등록 페이지로 진입했습니다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서비스명을 구글애널리틱스 추적코드로 작성합니다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삽입위치는 상단공통영역에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 복사했던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2017174" y="2300380"/>
            <a:ext cx="1258041" cy="15074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174" y="2815056"/>
            <a:ext cx="601334" cy="18741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9989" y="3092148"/>
            <a:ext cx="448890" cy="16939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7" name="타원 26"/>
          <p:cNvSpPr/>
          <p:nvPr/>
        </p:nvSpPr>
        <p:spPr>
          <a:xfrm>
            <a:off x="1864080" y="3092148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1139" y="3261544"/>
            <a:ext cx="3406379" cy="78885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타원 25"/>
          <p:cNvSpPr/>
          <p:nvPr/>
        </p:nvSpPr>
        <p:spPr>
          <a:xfrm>
            <a:off x="1864080" y="3336207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864080" y="2809354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864080" y="2288203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24451" y="1098551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9825"/>
          <a:stretch/>
        </p:blipFill>
        <p:spPr>
          <a:xfrm>
            <a:off x="62478" y="1230606"/>
            <a:ext cx="9360000" cy="457188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786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2468880" y="3280009"/>
            <a:ext cx="548640" cy="1513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8306" y="3448023"/>
            <a:ext cx="2353195" cy="690591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867044" y="1899868"/>
            <a:ext cx="322677" cy="25659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9" name="타원 28"/>
          <p:cNvSpPr/>
          <p:nvPr/>
        </p:nvSpPr>
        <p:spPr>
          <a:xfrm>
            <a:off x="1917268" y="33996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74105" y="324056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95463" y="181231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207001" y="1270000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B9BD33-7246-E0DB-ED53-EC8369CF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7703" y="2959641"/>
            <a:ext cx="4146456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62" indent="-514362">
              <a:buAutoNum type="arabicPeriod"/>
            </a:pP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30794D-C450-A5BD-E90F-A6DA32B19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3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5" y="2959641"/>
            <a:ext cx="596387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32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메인페이지에서 상단 메뉴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진입 후 좌측하단에 폴더목록에서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폴더를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레이아웃의 하위 파일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상단 레이아웃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352937"/>
            <a:ext cx="9187771" cy="44629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02" y="1300681"/>
            <a:ext cx="1933575" cy="51816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909455" y="1517825"/>
            <a:ext cx="533460" cy="269412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0087" y="4384625"/>
            <a:ext cx="1080321" cy="15007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202634" y="4043529"/>
            <a:ext cx="5405984" cy="114273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6777764" y="1300681"/>
            <a:ext cx="1958513" cy="51816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15279" y="3582785"/>
            <a:ext cx="1372263" cy="1795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148945" y="4762740"/>
            <a:ext cx="1080254" cy="32465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3" name="타원 32"/>
          <p:cNvSpPr/>
          <p:nvPr/>
        </p:nvSpPr>
        <p:spPr>
          <a:xfrm>
            <a:off x="2798416" y="1430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78569" y="346655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15279" y="467519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60768" y="1405077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내리며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0453"/>
          <a:stretch/>
        </p:blipFill>
        <p:spPr>
          <a:xfrm>
            <a:off x="53340" y="885604"/>
            <a:ext cx="9360000" cy="454003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8061961" y="3351793"/>
            <a:ext cx="0" cy="2926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8125130" y="362246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20640" y="890192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478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확인하였습니다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페이지 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설치를 완료하였습니다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077"/>
          <a:stretch/>
        </p:blipFill>
        <p:spPr>
          <a:xfrm>
            <a:off x="116510" y="885605"/>
            <a:ext cx="9360000" cy="45591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71155" y="3619076"/>
            <a:ext cx="2653146" cy="68622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1160116" y="353152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8" idx="3"/>
          </p:cNvCxnSpPr>
          <p:nvPr/>
        </p:nvCxnSpPr>
        <p:spPr>
          <a:xfrm>
            <a:off x="3924301" y="3962188"/>
            <a:ext cx="762000" cy="228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86300" y="4125353"/>
            <a:ext cx="3576620" cy="400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1"/>
              <a:t>GTM</a:t>
            </a:r>
            <a:r>
              <a:rPr lang="ko-KR" altLang="en-US" sz="1001"/>
              <a:t>추적코드는 고유한 코드이기 때문에 </a:t>
            </a:r>
            <a:endParaRPr lang="en-US" altLang="ko-KR" sz="1001"/>
          </a:p>
          <a:p>
            <a:r>
              <a:rPr lang="ko-KR" altLang="en-US" sz="1001"/>
              <a:t>본 가이드에서 제공하는 코드와 다를 수 있음에 유의하세요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12481" y="885606"/>
            <a:ext cx="883920" cy="2802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8326046" y="7787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78693" y="4297902"/>
            <a:ext cx="497721" cy="15588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타원 16"/>
          <p:cNvSpPr/>
          <p:nvPr/>
        </p:nvSpPr>
        <p:spPr>
          <a:xfrm>
            <a:off x="1160116" y="441220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상단 메뉴 중 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모바일샵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 스킨리스트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2" y="1205345"/>
            <a:ext cx="9332528" cy="446104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351711" y="1382846"/>
            <a:ext cx="569424" cy="2630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3980" y="3659067"/>
            <a:ext cx="795358" cy="176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4252975" y="124537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943" y="35722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332739" y="1211859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7" y="3582787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7" y="3835710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7" y="411690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7" y="4384627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7" y="4686903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 스킨 리스트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와 마찬가지로 좌측 하단 폴더 목록에서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하위 파일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상단 레이아웃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6" y="1380858"/>
            <a:ext cx="9315548" cy="45037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81" y="1633703"/>
            <a:ext cx="1962150" cy="4819650"/>
          </a:xfrm>
          <a:prstGeom prst="rect">
            <a:avLst/>
          </a:prstGeom>
          <a:ln w="28575"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74815" y="4239492"/>
            <a:ext cx="1064030" cy="173359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15" name="직선 화살표 연결선 14"/>
          <p:cNvCxnSpPr>
            <a:endCxn id="25" idx="1"/>
          </p:cNvCxnSpPr>
          <p:nvPr/>
        </p:nvCxnSpPr>
        <p:spPr>
          <a:xfrm flipV="1">
            <a:off x="1138845" y="4043530"/>
            <a:ext cx="5972629" cy="114361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111473" y="1633703"/>
            <a:ext cx="1960657" cy="481965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26218" y="3881840"/>
            <a:ext cx="1319018" cy="2078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442607" y="4741425"/>
            <a:ext cx="1319018" cy="3210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8" name="타원 27"/>
          <p:cNvSpPr/>
          <p:nvPr/>
        </p:nvSpPr>
        <p:spPr>
          <a:xfrm>
            <a:off x="7184409" y="37645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26218" y="462894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232400" y="1396098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내리며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923"/>
          <a:stretch/>
        </p:blipFill>
        <p:spPr>
          <a:xfrm>
            <a:off x="58255" y="885604"/>
            <a:ext cx="9360000" cy="45669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8618913" y="3351793"/>
            <a:ext cx="0" cy="2926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8682084" y="362246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4792" t="1097" r="35462" b="95808"/>
          <a:stretch/>
        </p:blipFill>
        <p:spPr>
          <a:xfrm>
            <a:off x="5135881" y="944892"/>
            <a:ext cx="901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478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태그를 확인하였습니다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페이지 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쇼핑몰 모두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설치를 완료하였습니다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077"/>
          <a:stretch/>
        </p:blipFill>
        <p:spPr>
          <a:xfrm>
            <a:off x="116510" y="885605"/>
            <a:ext cx="9360000" cy="45591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71155" y="3619076"/>
            <a:ext cx="2653146" cy="68622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1160116" y="353152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8" idx="3"/>
          </p:cNvCxnSpPr>
          <p:nvPr/>
        </p:nvCxnSpPr>
        <p:spPr>
          <a:xfrm>
            <a:off x="3924301" y="3962188"/>
            <a:ext cx="762000" cy="228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86300" y="4125353"/>
            <a:ext cx="3576620" cy="400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1"/>
              <a:t>GTM</a:t>
            </a:r>
            <a:r>
              <a:rPr lang="ko-KR" altLang="en-US" sz="1001"/>
              <a:t>추적코드는 고유한 코드이기 때문에 </a:t>
            </a:r>
            <a:endParaRPr lang="en-US" altLang="ko-KR" sz="1001"/>
          </a:p>
          <a:p>
            <a:r>
              <a:rPr lang="ko-KR" altLang="en-US" sz="1001"/>
              <a:t>본 가이드에서 제공하는 코드와 다를 수 있음에 유의하세요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12481" y="885606"/>
            <a:ext cx="883920" cy="2802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8326046" y="7787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78693" y="4297902"/>
            <a:ext cx="497721" cy="15588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타원 16"/>
          <p:cNvSpPr/>
          <p:nvPr/>
        </p:nvSpPr>
        <p:spPr>
          <a:xfrm>
            <a:off x="1160116" y="441220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473821-F9C0-B712-B064-2CA9DBB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GoogleTagManager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55" y="2382576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783548" y="22239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https://www.google.com/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0" y="93164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5" y="3112776"/>
            <a:ext cx="2209426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116234" y="29281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893918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6" y="1838055"/>
            <a:ext cx="653065" cy="24256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4581785" y="1630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988510" y="1603799"/>
            <a:ext cx="4016647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3854032" y="15693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9158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9"/>
            <a:ext cx="2644389" cy="27585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6456508" y="20792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005794" y="2399201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13060" y="223715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107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56" y="1218792"/>
            <a:ext cx="847833" cy="27585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771611" y="1433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1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1804768" y="20293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38"/>
          <a:stretch/>
        </p:blipFill>
        <p:spPr>
          <a:xfrm>
            <a:off x="91505" y="1203960"/>
            <a:ext cx="9360000" cy="461179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0" y="2294315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1" y="2662847"/>
            <a:ext cx="3998423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8"/>
            <a:ext cx="529310" cy="183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타원 11"/>
          <p:cNvSpPr/>
          <p:nvPr/>
        </p:nvSpPr>
        <p:spPr>
          <a:xfrm>
            <a:off x="3863879" y="21541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1" y="13268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28" y="25808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91506" y="884307"/>
            <a:ext cx="9360000" cy="3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6" y="1673430"/>
            <a:ext cx="4231179" cy="1969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2497234" y="153859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04207" y="1188721"/>
            <a:ext cx="9360000" cy="461839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3" y="2703989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7" y="1251365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86408" y="25677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5" y="12888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04207" y="884294"/>
            <a:ext cx="9372302" cy="3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116510" y="1188719"/>
            <a:ext cx="9360000" cy="461839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60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2" y="1505339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1054577" y="2087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16" y="145860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114700" y="872409"/>
            <a:ext cx="9361809" cy="3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607"/>
          <a:stretch/>
        </p:blipFill>
        <p:spPr>
          <a:xfrm>
            <a:off x="66466" y="1173480"/>
            <a:ext cx="9360000" cy="46336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8650600" y="123318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6466" y="866365"/>
            <a:ext cx="9360000" cy="3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930958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28" y="2277687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903292" y="21186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47" y="858883"/>
            <a:ext cx="9359409" cy="3496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208"/>
          <a:stretch/>
        </p:blipFill>
        <p:spPr>
          <a:xfrm>
            <a:off x="58255" y="1203961"/>
            <a:ext cx="9360000" cy="460315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타원 9"/>
          <p:cNvSpPr/>
          <p:nvPr/>
        </p:nvSpPr>
        <p:spPr>
          <a:xfrm>
            <a:off x="5605428" y="35128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3" y="3728850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8743245" y="1028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58847" y="866503"/>
            <a:ext cx="9359409" cy="349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757"/>
          <a:stretch/>
        </p:blipFill>
        <p:spPr>
          <a:xfrm>
            <a:off x="58255" y="1181099"/>
            <a:ext cx="9360000" cy="462601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496468" y="1051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4" y="1267432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358"/>
          <a:stretch/>
        </p:blipFill>
        <p:spPr>
          <a:xfrm>
            <a:off x="66466" y="1211580"/>
            <a:ext cx="9360000" cy="45955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83155" y="17101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9" y="1491739"/>
            <a:ext cx="423486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3" b="93120"/>
          <a:stretch/>
        </p:blipFill>
        <p:spPr>
          <a:xfrm>
            <a:off x="60168" y="876406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886"/>
          <a:stretch/>
        </p:blipFill>
        <p:spPr>
          <a:xfrm>
            <a:off x="66466" y="1386841"/>
            <a:ext cx="9360000" cy="456876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43" b="93120"/>
          <a:stretch/>
        </p:blipFill>
        <p:spPr>
          <a:xfrm>
            <a:off x="66467" y="1038005"/>
            <a:ext cx="9337205" cy="3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E417F3-B05C-8180-0942-809DD921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3-1) </a:t>
            </a:r>
            <a:r>
              <a:rPr lang="ko-KR" altLang="en-US" sz="2800" spc="-16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3172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보여지지 않는 경우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본 가이드를 다시 한 번 천천히 따라해보시기를 권장드립니다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76" y="16665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5"/>
            <a:ext cx="1820487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12187"/>
            <a:ext cx="88946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A44E87-1067-B835-B979-5390B6C9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3-2) GA4</a:t>
            </a:r>
            <a:r>
              <a:rPr lang="ko-KR" altLang="en-US" sz="2800" spc="-16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19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500707" y="14917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76" y="1689110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8791" t="9585" r="81706" b="85004"/>
          <a:stretch/>
        </p:blipFill>
        <p:spPr>
          <a:xfrm>
            <a:off x="847899" y="1220500"/>
            <a:ext cx="889462" cy="274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0977" t="65168" r="35879" b="14829"/>
          <a:stretch/>
        </p:blipFill>
        <p:spPr>
          <a:xfrm>
            <a:off x="4829697" y="4189615"/>
            <a:ext cx="1230283" cy="1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EA084-8D7E-EAB9-DEF0-31C80EB4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678" y="2921170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z="1801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801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104E7-B956-845D-686B-EF5E121B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0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1" y="145556"/>
            <a:ext cx="5522594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계정이 없다면 계정을 만들어야합니다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FontTx/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로그인합니다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103546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3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7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38520" y="26536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28" y="2722160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927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2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2"/>
            <a:ext cx="593929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250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4"/>
            <a:ext cx="3995998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1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1"/>
            <a:ext cx="2690886" cy="2555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링크에 있는 소스코드를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링크를 우클릭 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새탭에서 링크 열기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클릭하여 접속 후 보이는 회색 박스 우측싱단에 에 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 코드를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https://wary-crabapple-1b0.notion.site/4-1-view_item-1-9048d23398be4f7883a23291c527bdff</a:t>
            </a: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“[GA4]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24819" y="22014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9" y="2312537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2618961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1" y="1267432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8534035" y="114104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3996" y="1252172"/>
            <a:ext cx="441569" cy="219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94" y="1258057"/>
            <a:ext cx="898522" cy="3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052" y="1292370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5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474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586045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4608475" y="30869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6" y="3198119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20" y="15380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81" y="1649181"/>
            <a:ext cx="3995826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1" y="29013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012468"/>
            <a:ext cx="2758782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40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[GA4]ecommerce.items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7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6" y="1262182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4759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2"/>
            <a:ext cx="2557726" cy="41963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56" y="2552163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타원 12"/>
          <p:cNvSpPr/>
          <p:nvPr/>
        </p:nvSpPr>
        <p:spPr>
          <a:xfrm>
            <a:off x="597043" y="24159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FE147E-BA18-95F1-6CEA-DCB400C1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7832" y="3075057"/>
            <a:ext cx="769633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19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슬라이드까지 나오는 구글계정생성하기 영역은 생략하시면 됩니다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A080B8-DAAC-FF58-8043-565B537C5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20" y="2959641"/>
            <a:ext cx="711156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098244"/>
            <a:ext cx="122097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코드는  고도몰 적용 스킨마다 코드의 형태와 방식이 다를 수 있기 때문에  사용중인 스킨에 알맞게 수정해서 사용해야합니다</a:t>
            </a:r>
            <a:r>
              <a:rPr lang="en-US" altLang="ko-KR" sz="17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7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9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4"/>
            <a:ext cx="620862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7" y="1582480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5" y="26488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6" y="2759982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" y="8931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체크합니다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“Page Path”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3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4" y="2419159"/>
            <a:ext cx="1294191" cy="30979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74183" y="279046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4" y="2880308"/>
            <a:ext cx="1219377" cy="10349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004507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2" y="91440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0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아래 문자를 복사하여 붙여넣습니다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/goods/goods_view.php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8519366" y="11812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7" y="1267429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타원 15"/>
          <p:cNvSpPr/>
          <p:nvPr/>
        </p:nvSpPr>
        <p:spPr>
          <a:xfrm>
            <a:off x="3823368" y="26981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33329" y="2784308"/>
            <a:ext cx="3916034" cy="35966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타원 17"/>
          <p:cNvSpPr/>
          <p:nvPr/>
        </p:nvSpPr>
        <p:spPr>
          <a:xfrm>
            <a:off x="2675257" y="12180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19" y="1304275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08291" y="2859733"/>
            <a:ext cx="1160393" cy="2335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94" y="1258057"/>
            <a:ext cx="898522" cy="309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052" y="1292370"/>
            <a:ext cx="213727" cy="2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86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48104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6" y="224459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타원 14"/>
          <p:cNvSpPr/>
          <p:nvPr/>
        </p:nvSpPr>
        <p:spPr>
          <a:xfrm>
            <a:off x="4558599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1" y="1856666"/>
            <a:ext cx="609776" cy="1612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1" y="1237647"/>
            <a:ext cx="875759" cy="2603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1267432"/>
            <a:ext cx="304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20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2" y="1654389"/>
            <a:ext cx="3995826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69"/>
            <a:ext cx="269088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6" y="1267432"/>
            <a:ext cx="45686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5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6" y="5469930"/>
            <a:ext cx="2790146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2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9501115" y="1292370"/>
            <a:ext cx="2690886" cy="240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view_item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  <a:r>
              <a:rPr lang="en-US" altLang="ko-KR" sz="1001" b="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 b="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endParaRPr lang="en-US" altLang="ko-KR" sz="100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6" indent="-228606">
              <a:buAutoNum type="arabicPeriod"/>
            </a:pP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1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1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10" y="737115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2"/>
            <a:ext cx="17649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/>
          <p:cNvSpPr/>
          <p:nvPr/>
        </p:nvSpPr>
        <p:spPr>
          <a:xfrm>
            <a:off x="3840932" y="23080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4" y="2419160"/>
            <a:ext cx="1302503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타원 13"/>
          <p:cNvSpPr/>
          <p:nvPr/>
        </p:nvSpPr>
        <p:spPr>
          <a:xfrm>
            <a:off x="8554306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3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14308</TotalTime>
  <Words>5044</Words>
  <Application>Microsoft Office PowerPoint</Application>
  <PresentationFormat>와이드스크린</PresentationFormat>
  <Paragraphs>1189</Paragraphs>
  <Slides>221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221</vt:i4>
      </vt:variant>
    </vt:vector>
  </HeadingPairs>
  <TitlesOfParts>
    <vt:vector size="227" baseType="lpstr">
      <vt:lpstr>HY견고딕</vt:lpstr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(google계정 생성하기)</vt:lpstr>
      <vt:lpstr>1-1) Google Analytics4 계정 생성하기 (google계정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 (google 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PowerPoint 프레젠테이션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PowerPoint 프레젠테이션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PowerPoint 프레젠테이션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831</cp:revision>
  <dcterms:created xsi:type="dcterms:W3CDTF">2022-06-30T08:10:59Z</dcterms:created>
  <dcterms:modified xsi:type="dcterms:W3CDTF">2023-03-24T08:17:30Z</dcterms:modified>
</cp:coreProperties>
</file>